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81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0FD12-4E09-421C-93A1-30055CF13DAC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3B195-9974-40E3-8FE8-6B3F332B6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8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BE113-8143-4340-91FD-C3E0DAD836F5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1439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FF8D4-E9F3-4569-BDCE-0B01D9BAB131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8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56D2-8AF7-4B7C-8EBF-C2296363B557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6C3BD-02ED-4CAB-B9B8-B2063DD2E642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3824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B5AB-B488-489D-9526-7A66069DD529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903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BDAA-2AF5-4D6E-923B-9A5E631D54C2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1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41E2C-249F-41FC-917C-848EAF0AA79E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938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71E0-8361-4B85-855F-69628D99E17C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939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CAD6-E198-430A-BD3C-67EB0D5AA7DC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78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A5416-0FFE-46D0-A512-4AC1A9B6C0C5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93F75-4FF8-4BA6-AC79-1C8E5000C4A6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2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22F1-33D5-4F26-83D3-292670FFBA8A}" type="datetime1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40A16-9E79-4440-9F99-C0D8AA20458D}" type="slidenum">
              <a:rPr lang="ko-KR" altLang="en-US" smtClean="0"/>
              <a:pPr/>
              <a:t>‹#›</a:t>
            </a:fld>
            <a:r>
              <a:rPr lang="en-US" altLang="ko-KR" dirty="0" smtClean="0"/>
              <a:t>/36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41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2025" y="1288679"/>
            <a:ext cx="5071645" cy="1831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latin typeface="+mn-ea"/>
              </a:rPr>
              <a:t>Object Detection:</a:t>
            </a: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+mn-ea"/>
              </a:rPr>
              <a:t>‘1-Stage Detector’ </a:t>
            </a:r>
            <a:r>
              <a:rPr lang="ko-KR" altLang="en-US" sz="3600" dirty="0">
                <a:latin typeface="+mn-ea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5502" y="3287291"/>
            <a:ext cx="46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(R-CNN, Fast R-CNN, Faster R-CNN</a:t>
            </a:r>
            <a:r>
              <a:rPr lang="ko-KR" altLang="en-US" dirty="0" smtClean="0"/>
              <a:t>을 중심으로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4108" y="5620916"/>
            <a:ext cx="265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자료출처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Fastcampus</a:t>
            </a:r>
            <a:r>
              <a:rPr lang="en-US" altLang="ko-KR" dirty="0" smtClean="0"/>
              <a:t> 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9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17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en-US" altLang="ko-KR" sz="2800" b="1" dirty="0" err="1" smtClean="0">
                <a:latin typeface="+mn-ea"/>
              </a:rPr>
              <a:t>Metric</a:t>
            </a:r>
            <a:r>
              <a:rPr lang="en-US" altLang="ko-KR" sz="2800" b="1" dirty="0" err="1" smtClean="0">
                <a:latin typeface="+mn-ea"/>
              </a:rPr>
              <a:t>#2</a:t>
            </a:r>
            <a:r>
              <a:rPr lang="en-US" altLang="ko-KR" sz="2800" b="1" dirty="0" smtClean="0">
                <a:latin typeface="+mn-ea"/>
              </a:rPr>
              <a:t> - </a:t>
            </a:r>
            <a:r>
              <a:rPr lang="en-US" altLang="ko-KR" sz="2800" b="1" dirty="0" err="1" smtClean="0">
                <a:latin typeface="+mn-ea"/>
              </a:rPr>
              <a:t>mAP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09516"/>
            <a:ext cx="7734883" cy="27026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9" y="3864211"/>
            <a:ext cx="7762875" cy="276477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0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722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ko-KR" altLang="en-US" sz="2800" b="1" dirty="0" smtClean="0">
                <a:latin typeface="+mn-ea"/>
              </a:rPr>
              <a:t>전통적인 </a:t>
            </a:r>
            <a:r>
              <a:rPr lang="en-US" altLang="ko-KR" sz="2800" b="1" dirty="0" smtClean="0">
                <a:latin typeface="+mn-ea"/>
              </a:rPr>
              <a:t>Detection </a:t>
            </a:r>
            <a:r>
              <a:rPr lang="ko-KR" altLang="en-US" sz="2800" b="1" dirty="0" smtClean="0">
                <a:latin typeface="+mn-ea"/>
              </a:rPr>
              <a:t>알고리즘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6250" y="1095224"/>
            <a:ext cx="5674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+mn-ea"/>
              </a:rPr>
              <a:t>Sliding Window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b="1" u="sng" dirty="0" smtClean="0">
                <a:latin typeface="+mn-ea"/>
              </a:rPr>
              <a:t>Selective Search</a:t>
            </a:r>
            <a:r>
              <a:rPr lang="en-US" altLang="ko-KR" sz="2000" b="1" dirty="0" smtClean="0">
                <a:latin typeface="+mn-ea"/>
              </a:rPr>
              <a:t>: DL </a:t>
            </a:r>
            <a:r>
              <a:rPr lang="ko-KR" altLang="en-US" sz="2000" b="1" dirty="0" smtClean="0">
                <a:latin typeface="+mn-ea"/>
              </a:rPr>
              <a:t>이전 방법 중 가장 우수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110887"/>
            <a:ext cx="8667749" cy="351106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8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 </a:t>
            </a:r>
            <a:r>
              <a:rPr lang="en-US" altLang="ko-KR" sz="2400" b="1" dirty="0" smtClean="0">
                <a:latin typeface="+mn-ea"/>
              </a:rPr>
              <a:t>(</a:t>
            </a:r>
            <a:r>
              <a:rPr lang="en-US" altLang="ko-KR" sz="2400" b="1" dirty="0" err="1" smtClean="0">
                <a:latin typeface="+mn-ea"/>
              </a:rPr>
              <a:t>CVPR</a:t>
            </a:r>
            <a:r>
              <a:rPr lang="en-US" altLang="ko-KR" sz="2400" b="1" dirty="0" smtClean="0">
                <a:latin typeface="+mn-ea"/>
              </a:rPr>
              <a:t> 2014)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380664"/>
            <a:ext cx="8134350" cy="424024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2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185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Overview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047"/>
          <a:stretch/>
        </p:blipFill>
        <p:spPr>
          <a:xfrm>
            <a:off x="538047" y="1475914"/>
            <a:ext cx="8011612" cy="431528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37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040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Warping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3" y="1558686"/>
            <a:ext cx="8067675" cy="378960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9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70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Feature Extraction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6" y="1624693"/>
            <a:ext cx="8177212" cy="350451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9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</a:t>
            </a:r>
            <a:r>
              <a:rPr lang="en-US" altLang="ko-KR" sz="2800" b="1" dirty="0" err="1" smtClean="0">
                <a:latin typeface="+mn-ea"/>
              </a:rPr>
              <a:t>SVM</a:t>
            </a:r>
            <a:r>
              <a:rPr lang="en-US" altLang="ko-KR" sz="2800" b="1" dirty="0" smtClean="0">
                <a:latin typeface="+mn-ea"/>
              </a:rPr>
              <a:t> Classification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750888"/>
            <a:ext cx="8562975" cy="326402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1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6106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Bounding Box </a:t>
            </a:r>
            <a:r>
              <a:rPr lang="en-US" altLang="ko-KR" sz="2800" b="1" dirty="0" err="1" smtClean="0">
                <a:latin typeface="+mn-ea"/>
              </a:rPr>
              <a:t>Regreggion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03848"/>
            <a:ext cx="8124330" cy="1748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78" y="3180112"/>
            <a:ext cx="6510338" cy="293493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9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636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Performance – </a:t>
            </a:r>
            <a:r>
              <a:rPr lang="en-US" altLang="ko-KR" sz="2800" b="1" dirty="0" err="1" smtClean="0">
                <a:latin typeface="+mn-ea"/>
              </a:rPr>
              <a:t>ILSVRC</a:t>
            </a:r>
            <a:r>
              <a:rPr lang="en-US" altLang="ko-KR" sz="2800" b="1" dirty="0" smtClean="0">
                <a:latin typeface="+mn-ea"/>
              </a:rPr>
              <a:t> 2013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52600"/>
            <a:ext cx="8658808" cy="333031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0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R-CNN: </a:t>
            </a:r>
            <a:r>
              <a:rPr lang="ko-KR" altLang="en-US" sz="2800" b="1" dirty="0" smtClean="0">
                <a:latin typeface="+mn-ea"/>
              </a:rPr>
              <a:t>단점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602432"/>
            <a:ext cx="8258175" cy="348391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0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145" y="334224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Object Detection</a:t>
            </a:r>
            <a:r>
              <a:rPr lang="ko-KR" altLang="en-US" sz="2800" b="1" dirty="0" smtClean="0">
                <a:latin typeface="+mn-ea"/>
              </a:rPr>
              <a:t>이란</a:t>
            </a:r>
            <a:r>
              <a:rPr lang="en-US" altLang="ko-KR" sz="2800" b="1" dirty="0" smtClean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16145" y="1595729"/>
            <a:ext cx="8218404" cy="3562350"/>
            <a:chOff x="416145" y="1838325"/>
            <a:chExt cx="8218404" cy="35623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145" y="1838325"/>
              <a:ext cx="8218404" cy="35623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81300" y="2362200"/>
              <a:ext cx="2978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+mn-ea"/>
                </a:rPr>
                <a:t>Regression + Classification</a:t>
              </a:r>
              <a:endParaRPr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478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826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+mn-ea"/>
              </a:rPr>
              <a:t>SPP</a:t>
            </a:r>
            <a:r>
              <a:rPr lang="en-US" altLang="ko-KR" sz="2800" b="1" dirty="0" smtClean="0">
                <a:latin typeface="+mn-ea"/>
              </a:rPr>
              <a:t>-Net (</a:t>
            </a:r>
            <a:r>
              <a:rPr lang="en-US" altLang="ko-KR" sz="2800" b="1" dirty="0" err="1" smtClean="0">
                <a:latin typeface="+mn-ea"/>
              </a:rPr>
              <a:t>ECCV</a:t>
            </a:r>
            <a:r>
              <a:rPr lang="en-US" altLang="ko-KR" sz="2800" b="1" dirty="0" smtClean="0">
                <a:latin typeface="+mn-ea"/>
              </a:rPr>
              <a:t> 2014)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66339"/>
            <a:ext cx="8409597" cy="513919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53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921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+mn-ea"/>
              </a:rPr>
              <a:t>SPP</a:t>
            </a:r>
            <a:r>
              <a:rPr lang="en-US" altLang="ko-KR" sz="2800" b="1" dirty="0" smtClean="0">
                <a:latin typeface="+mn-ea"/>
              </a:rPr>
              <a:t>-Net: Spatial Pyramid Pooling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879445"/>
            <a:ext cx="8281987" cy="373078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28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7769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R-CNN(</a:t>
            </a:r>
            <a:r>
              <a:rPr lang="en-US" altLang="ko-KR" sz="2800" b="1" dirty="0" err="1" smtClean="0">
                <a:latin typeface="+mn-ea"/>
              </a:rPr>
              <a:t>ICCV</a:t>
            </a:r>
            <a:r>
              <a:rPr lang="en-US" altLang="ko-KR" sz="2800" b="1" dirty="0" smtClean="0">
                <a:latin typeface="+mn-ea"/>
              </a:rPr>
              <a:t> 2015): R-CNN</a:t>
            </a:r>
            <a:r>
              <a:rPr lang="ko-KR" altLang="en-US" sz="2800" b="1" dirty="0" smtClean="0">
                <a:latin typeface="+mn-ea"/>
              </a:rPr>
              <a:t>의 속도 개선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4" y="1380664"/>
            <a:ext cx="8650965" cy="399573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79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986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Overview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143000"/>
            <a:ext cx="8524875" cy="4572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2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</a:t>
            </a:r>
            <a:r>
              <a:rPr lang="en-US" altLang="ko-KR" sz="2800" b="1" dirty="0" err="1" smtClean="0">
                <a:latin typeface="+mn-ea"/>
              </a:rPr>
              <a:t>RoI</a:t>
            </a:r>
            <a:r>
              <a:rPr lang="en-US" altLang="ko-KR" sz="2800" b="1" dirty="0" smtClean="0">
                <a:latin typeface="+mn-ea"/>
              </a:rPr>
              <a:t> Pooling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1" y="1514014"/>
            <a:ext cx="8591649" cy="41628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8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76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Training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1584393"/>
            <a:ext cx="7439025" cy="427348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56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 R-CNN: Performance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2" y="1747114"/>
            <a:ext cx="8591550" cy="314873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4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351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need real-time!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3" y="1749011"/>
            <a:ext cx="8252860" cy="298491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02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2602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8" y="1237789"/>
            <a:ext cx="8210550" cy="39073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9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23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Overview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27581"/>
            <a:ext cx="7854334" cy="473983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Input &amp; Output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264297"/>
            <a:ext cx="7935099" cy="423862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0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err="1" smtClean="0">
                <a:latin typeface="+mn-ea"/>
              </a:rPr>
              <a:t>RPN</a:t>
            </a:r>
            <a:r>
              <a:rPr lang="en-US" altLang="ko-KR" sz="2800" b="1" dirty="0" smtClean="0">
                <a:latin typeface="+mn-ea"/>
              </a:rPr>
              <a:t>(1/3)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7700" y="980554"/>
            <a:ext cx="3990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err="1" smtClean="0">
                <a:latin typeface="+mn-ea"/>
              </a:rPr>
              <a:t>RPN</a:t>
            </a:r>
            <a:r>
              <a:rPr lang="en-US" altLang="ko-KR" sz="2000" b="1" i="1" dirty="0" smtClean="0">
                <a:latin typeface="+mn-ea"/>
              </a:rPr>
              <a:t>(Region proposal network)</a:t>
            </a:r>
            <a:endParaRPr lang="ko-KR" altLang="en-US" sz="2000" b="1" i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166938"/>
            <a:ext cx="7891685" cy="274122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0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err="1" smtClean="0">
                <a:latin typeface="+mn-ea"/>
              </a:rPr>
              <a:t>RPN</a:t>
            </a:r>
            <a:r>
              <a:rPr lang="en-US" altLang="ko-KR" sz="2800" b="1" dirty="0" smtClean="0">
                <a:latin typeface="+mn-ea"/>
              </a:rPr>
              <a:t>(2/3)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609725"/>
            <a:ext cx="8886825" cy="36385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23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30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</a:t>
            </a:r>
            <a:r>
              <a:rPr lang="en-US" altLang="ko-KR" sz="2800" b="1" dirty="0" err="1" smtClean="0">
                <a:latin typeface="+mn-ea"/>
              </a:rPr>
              <a:t>RPN</a:t>
            </a:r>
            <a:r>
              <a:rPr lang="en-US" altLang="ko-KR" sz="2800" b="1" dirty="0" smtClean="0">
                <a:latin typeface="+mn-ea"/>
              </a:rPr>
              <a:t>(3/3)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595817"/>
            <a:ext cx="8686800" cy="389897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48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078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Anchor Boxes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7" y="1619250"/>
            <a:ext cx="8632900" cy="364331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12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969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Training </a:t>
            </a:r>
            <a:r>
              <a:rPr lang="en-US" altLang="ko-KR" sz="2800" b="1" dirty="0" err="1" smtClean="0">
                <a:latin typeface="+mn-ea"/>
              </a:rPr>
              <a:t>RPN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8" y="1674524"/>
            <a:ext cx="8191500" cy="336896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10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Training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877766"/>
            <a:ext cx="8529637" cy="340384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2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3769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Faster R-CNN: Result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3" y="1380664"/>
            <a:ext cx="8258175" cy="42767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52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2924175"/>
            <a:ext cx="1265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n-ea"/>
              </a:rPr>
              <a:t>Q&amp;A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4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2" y="923464"/>
            <a:ext cx="8667750" cy="3845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86" y="334224"/>
            <a:ext cx="418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Paper List - since ‘2014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1886" y="6268985"/>
            <a:ext cx="731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source: </a:t>
            </a:r>
            <a:r>
              <a:rPr lang="ko-KR" altLang="en-US" sz="1200" dirty="0" err="1" smtClean="0">
                <a:latin typeface="+mn-ea"/>
              </a:rPr>
              <a:t>https</a:t>
            </a:r>
            <a:r>
              <a:rPr lang="ko-KR" altLang="en-US" sz="1200" dirty="0" smtClean="0">
                <a:latin typeface="+mn-ea"/>
              </a:rPr>
              <a:t>://</a:t>
            </a:r>
            <a:r>
              <a:rPr lang="ko-KR" altLang="en-US" sz="1200" dirty="0" err="1" smtClean="0">
                <a:latin typeface="+mn-ea"/>
              </a:rPr>
              <a:t>github.com</a:t>
            </a:r>
            <a:r>
              <a:rPr lang="ko-KR" altLang="en-US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hoya012</a:t>
            </a:r>
            <a:r>
              <a:rPr lang="ko-KR" altLang="en-US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deep_learning_object_detection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7980" y="5002200"/>
            <a:ext cx="60547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2-stage: R-CNN, </a:t>
            </a:r>
            <a:r>
              <a:rPr lang="en-US" altLang="ko-KR" b="1" dirty="0" err="1" smtClean="0">
                <a:latin typeface="+mn-ea"/>
              </a:rPr>
              <a:t>SPP</a:t>
            </a:r>
            <a:r>
              <a:rPr lang="en-US" altLang="ko-KR" b="1" dirty="0" smtClean="0">
                <a:latin typeface="+mn-ea"/>
              </a:rPr>
              <a:t>-NET, Fast R-CNN, Faster R-CNN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1-stage: Yolo </a:t>
            </a:r>
            <a:r>
              <a:rPr lang="en-US" altLang="ko-KR" b="1" dirty="0" err="1" smtClean="0">
                <a:latin typeface="+mn-ea"/>
              </a:rPr>
              <a:t>v1,2,3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en-US" altLang="ko-KR" b="1" dirty="0" err="1" smtClean="0">
                <a:latin typeface="+mn-ea"/>
              </a:rPr>
              <a:t>SSD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en-US" altLang="ko-KR" b="1" dirty="0" err="1" smtClean="0">
                <a:latin typeface="+mn-ea"/>
              </a:rPr>
              <a:t>RetinaNet</a:t>
            </a:r>
            <a:endParaRPr lang="ko-KR" altLang="en-US" b="1" dirty="0">
              <a:latin typeface="+mn-ea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1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886" y="334224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2-stage vs. 1-stage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3" y="1523540"/>
            <a:ext cx="8502315" cy="368813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1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886" y="334224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2-stage vs. 1-stage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9" y="1666415"/>
            <a:ext cx="8502315" cy="36881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1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886" y="334224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2-stage vs. 1-stage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3" y="1653667"/>
            <a:ext cx="8705193" cy="336600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4966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en-US" altLang="ko-KR" sz="2800" b="1" dirty="0" err="1" smtClean="0">
                <a:latin typeface="+mn-ea"/>
              </a:rPr>
              <a:t>Metric#1</a:t>
            </a:r>
            <a:r>
              <a:rPr lang="en-US" altLang="ko-KR" sz="2800" b="1" dirty="0" smtClean="0">
                <a:latin typeface="+mn-ea"/>
              </a:rPr>
              <a:t> - </a:t>
            </a:r>
            <a:r>
              <a:rPr lang="en-US" altLang="ko-KR" sz="2800" b="1" dirty="0" err="1" smtClean="0">
                <a:latin typeface="+mn-ea"/>
              </a:rPr>
              <a:t>IoU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6019"/>
          <a:stretch/>
        </p:blipFill>
        <p:spPr>
          <a:xfrm>
            <a:off x="887770" y="1176156"/>
            <a:ext cx="7771038" cy="276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2218" y="4346368"/>
            <a:ext cx="524214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[</a:t>
            </a:r>
            <a:r>
              <a:rPr lang="en-US" altLang="ko-KR" b="1" dirty="0" err="1" smtClean="0">
                <a:latin typeface="+mn-ea"/>
              </a:rPr>
              <a:t>IoU</a:t>
            </a:r>
            <a:r>
              <a:rPr lang="en-US" altLang="ko-KR" b="1" dirty="0" smtClean="0">
                <a:latin typeface="+mn-ea"/>
              </a:rPr>
              <a:t> threshold]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latin typeface="+mn-ea"/>
              </a:rPr>
              <a:t>VOC: 0.5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latin typeface="+mn-ea"/>
              </a:rPr>
              <a:t>ImageNet: min (0.5, (w*h/((</a:t>
            </a:r>
            <a:r>
              <a:rPr lang="en-US" altLang="ko-KR" b="1" dirty="0" err="1" smtClean="0">
                <a:latin typeface="+mn-ea"/>
              </a:rPr>
              <a:t>w+10</a:t>
            </a:r>
            <a:r>
              <a:rPr lang="en-US" altLang="ko-KR" b="1" dirty="0" smtClean="0">
                <a:latin typeface="+mn-ea"/>
              </a:rPr>
              <a:t>)*(</a:t>
            </a:r>
            <a:r>
              <a:rPr lang="en-US" altLang="ko-KR" b="1" dirty="0" err="1" smtClean="0">
                <a:latin typeface="+mn-ea"/>
              </a:rPr>
              <a:t>h+10</a:t>
            </a:r>
            <a:r>
              <a:rPr lang="en-US" altLang="ko-KR" b="1" dirty="0" smtClean="0">
                <a:latin typeface="+mn-ea"/>
              </a:rPr>
              <a:t>)))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latin typeface="+mn-ea"/>
              </a:rPr>
              <a:t>MS COCO: 0.5, 0.05, 0.95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95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6" y="334224"/>
            <a:ext cx="530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Background: </a:t>
            </a:r>
            <a:r>
              <a:rPr lang="en-US" altLang="ko-KR" sz="2800" b="1" dirty="0" err="1" smtClean="0">
                <a:latin typeface="+mn-ea"/>
              </a:rPr>
              <a:t>Metric#2</a:t>
            </a:r>
            <a:r>
              <a:rPr lang="en-US" altLang="ko-KR" sz="2800" b="1" dirty="0" smtClean="0">
                <a:latin typeface="+mn-ea"/>
              </a:rPr>
              <a:t> - </a:t>
            </a:r>
            <a:r>
              <a:rPr lang="en-US" altLang="ko-KR" sz="2800" b="1" dirty="0" err="1" smtClean="0">
                <a:latin typeface="+mn-ea"/>
              </a:rPr>
              <a:t>mAP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91886" y="857444"/>
            <a:ext cx="826692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" y="2143125"/>
            <a:ext cx="4286526" cy="2495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20" y="2074664"/>
            <a:ext cx="4241924" cy="2325886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0A16-9E79-4440-9F99-C0D8AA2045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7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289</Words>
  <Application>Microsoft Office PowerPoint</Application>
  <PresentationFormat>화면 슬라이드 쇼(4:3)</PresentationFormat>
  <Paragraphs>88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상용</dc:creator>
  <cp:lastModifiedBy>정 상용</cp:lastModifiedBy>
  <cp:revision>13</cp:revision>
  <dcterms:created xsi:type="dcterms:W3CDTF">2018-10-30T13:55:48Z</dcterms:created>
  <dcterms:modified xsi:type="dcterms:W3CDTF">2018-10-30T15:22:37Z</dcterms:modified>
</cp:coreProperties>
</file>